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6"/>
  </p:notes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9AD1"/>
    <a:srgbClr val="247299"/>
    <a:srgbClr val="2D5341"/>
    <a:srgbClr val="A7FF07"/>
    <a:srgbClr val="9CE849"/>
    <a:srgbClr val="EFE3F7"/>
    <a:srgbClr val="FCF8FD"/>
    <a:srgbClr val="DFFDFF"/>
    <a:srgbClr val="CC3300"/>
    <a:srgbClr val="073E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87" autoAdjust="0"/>
    <p:restoredTop sz="98918" autoAdjust="0"/>
  </p:normalViewPr>
  <p:slideViewPr>
    <p:cSldViewPr snapToGrid="0" snapToObjects="1">
      <p:cViewPr>
        <p:scale>
          <a:sx n="155" d="100"/>
          <a:sy n="155" d="100"/>
        </p:scale>
        <p:origin x="-80" y="13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8E2EEC-7977-8C4A-AD78-AB827EFA4FA0}" type="datetimeFigureOut">
              <a:rPr lang="pl-PL" smtClean="0"/>
              <a:t>26.08.2013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8ABEF2-94A0-9F44-8ADB-F8226258E6F1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2917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 spc="100">
                <a:solidFill>
                  <a:srgbClr val="FFFFFF"/>
                </a:solidFill>
              </a:defRPr>
            </a:lvl1pPr>
          </a:lstStyle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 b="0" i="1" spc="1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solidFill>
            <a:srgbClr val="073E87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3399CC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wmf"/><Relationship Id="rId5" Type="http://schemas.openxmlformats.org/officeDocument/2006/relationships/image" Target="../media/image4.png"/><Relationship Id="rId6" Type="http://schemas.openxmlformats.org/officeDocument/2006/relationships/image" Target="../media/image5.wmf"/><Relationship Id="rId7" Type="http://schemas.openxmlformats.org/officeDocument/2006/relationships/image" Target="../media/image6.wmf"/><Relationship Id="rId8" Type="http://schemas.openxmlformats.org/officeDocument/2006/relationships/image" Target="../media/image7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wmf"/><Relationship Id="rId5" Type="http://schemas.openxmlformats.org/officeDocument/2006/relationships/image" Target="../media/image4.png"/><Relationship Id="rId6" Type="http://schemas.openxmlformats.org/officeDocument/2006/relationships/image" Target="../media/image7.wmf"/><Relationship Id="rId7" Type="http://schemas.openxmlformats.org/officeDocument/2006/relationships/image" Target="../media/image8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wmf"/><Relationship Id="rId5" Type="http://schemas.openxmlformats.org/officeDocument/2006/relationships/image" Target="../media/image4.png"/><Relationship Id="rId6" Type="http://schemas.openxmlformats.org/officeDocument/2006/relationships/image" Target="../media/image7.wmf"/><Relationship Id="rId7" Type="http://schemas.openxmlformats.org/officeDocument/2006/relationships/image" Target="../media/image9.wmf"/><Relationship Id="rId8" Type="http://schemas.openxmlformats.org/officeDocument/2006/relationships/image" Target="../media/image10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3611" y="1507442"/>
            <a:ext cx="7772400" cy="1639226"/>
          </a:xfrm>
        </p:spPr>
        <p:txBody>
          <a:bodyPr>
            <a:normAutofit/>
          </a:bodyPr>
          <a:lstStyle/>
          <a:p>
            <a:pPr algn="l"/>
            <a:r>
              <a:rPr lang="pl-PL" sz="5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Obwód trójkąta</a:t>
            </a:r>
            <a:endParaRPr lang="pl-PL" sz="5400" dirty="0"/>
          </a:p>
        </p:txBody>
      </p:sp>
      <p:sp>
        <p:nvSpPr>
          <p:cNvPr id="14" name="Trójkąt równoramienny 13"/>
          <p:cNvSpPr/>
          <p:nvPr/>
        </p:nvSpPr>
        <p:spPr>
          <a:xfrm>
            <a:off x="5256017" y="2468012"/>
            <a:ext cx="2026781" cy="1747225"/>
          </a:xfrm>
          <a:prstGeom prst="triangle">
            <a:avLst/>
          </a:prstGeom>
          <a:noFill/>
          <a:ln w="57150" cmpd="sng">
            <a:solidFill>
              <a:srgbClr val="2E9AD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Trójkąt równoramienny 12"/>
          <p:cNvSpPr/>
          <p:nvPr/>
        </p:nvSpPr>
        <p:spPr>
          <a:xfrm rot="16716400">
            <a:off x="5967182" y="2871582"/>
            <a:ext cx="1159229" cy="999335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Trójkąt prostokątny 11"/>
          <p:cNvSpPr/>
          <p:nvPr/>
        </p:nvSpPr>
        <p:spPr>
          <a:xfrm>
            <a:off x="5531501" y="3580237"/>
            <a:ext cx="1270000" cy="1270000"/>
          </a:xfrm>
          <a:prstGeom prst="rtTriangle">
            <a:avLst/>
          </a:prstGeom>
          <a:scene3d>
            <a:camera prst="obliqueBottomLef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3">
                <a:shade val="25000"/>
                <a:satMod val="18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Trójkąt równoramienny 14"/>
          <p:cNvSpPr/>
          <p:nvPr/>
        </p:nvSpPr>
        <p:spPr>
          <a:xfrm rot="1066856">
            <a:off x="5474391" y="4598578"/>
            <a:ext cx="2026781" cy="1747225"/>
          </a:xfrm>
          <a:prstGeom prst="triangle">
            <a:avLst/>
          </a:prstGeom>
          <a:noFill/>
          <a:ln w="28575" cmpd="sng">
            <a:solidFill>
              <a:srgbClr val="D9D9D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Trójkąt prostokątny 10"/>
          <p:cNvSpPr/>
          <p:nvPr/>
        </p:nvSpPr>
        <p:spPr>
          <a:xfrm rot="15965667">
            <a:off x="6450242" y="4270012"/>
            <a:ext cx="1665111" cy="1665111"/>
          </a:xfrm>
          <a:prstGeom prst="rtTriangl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4">
                <a:shade val="25000"/>
                <a:satMod val="180000"/>
              </a:schemeClr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Trójkąt prostokątny 16"/>
          <p:cNvSpPr/>
          <p:nvPr/>
        </p:nvSpPr>
        <p:spPr>
          <a:xfrm rot="19456212">
            <a:off x="7547956" y="3320538"/>
            <a:ext cx="519396" cy="519396"/>
          </a:xfrm>
          <a:prstGeom prst="rtTriangle">
            <a:avLst/>
          </a:prstGeom>
          <a:scene3d>
            <a:camera prst="obliqueBottomLef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3">
                <a:shade val="25000"/>
                <a:satMod val="18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Trójkąt równoramienny 18"/>
          <p:cNvSpPr/>
          <p:nvPr/>
        </p:nvSpPr>
        <p:spPr>
          <a:xfrm rot="21291540">
            <a:off x="3543493" y="5455297"/>
            <a:ext cx="691881" cy="596449"/>
          </a:xfrm>
          <a:prstGeom prst="triangle">
            <a:avLst/>
          </a:prstGeom>
          <a:noFill/>
          <a:ln w="28575" cmpd="sng">
            <a:solidFill>
              <a:srgbClr val="D9D9D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Trójkąt prostokątny 17"/>
          <p:cNvSpPr/>
          <p:nvPr/>
        </p:nvSpPr>
        <p:spPr>
          <a:xfrm rot="18998659">
            <a:off x="4551480" y="4335975"/>
            <a:ext cx="583797" cy="583797"/>
          </a:xfrm>
          <a:prstGeom prst="rt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Trójkąt równoramienny 20"/>
          <p:cNvSpPr/>
          <p:nvPr/>
        </p:nvSpPr>
        <p:spPr>
          <a:xfrm rot="9116915" flipV="1">
            <a:off x="7548948" y="6179130"/>
            <a:ext cx="341194" cy="29413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Trójkąt równoramienny 21"/>
          <p:cNvSpPr/>
          <p:nvPr/>
        </p:nvSpPr>
        <p:spPr>
          <a:xfrm rot="12169913" flipV="1">
            <a:off x="3806542" y="5842831"/>
            <a:ext cx="341194" cy="294133"/>
          </a:xfrm>
          <a:prstGeom prst="triangle">
            <a:avLst/>
          </a:prstGeom>
          <a:solidFill>
            <a:srgbClr val="D9D9D9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Trójkąt równoramienny 22"/>
          <p:cNvSpPr/>
          <p:nvPr/>
        </p:nvSpPr>
        <p:spPr>
          <a:xfrm rot="12169913" flipV="1">
            <a:off x="8232905" y="6136220"/>
            <a:ext cx="341194" cy="294133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Trójkąt równoramienny 23"/>
          <p:cNvSpPr/>
          <p:nvPr/>
        </p:nvSpPr>
        <p:spPr>
          <a:xfrm rot="7033961" flipV="1">
            <a:off x="4608283" y="4385515"/>
            <a:ext cx="341194" cy="29413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5" name="Trójkąt równoramienny 24"/>
          <p:cNvSpPr/>
          <p:nvPr/>
        </p:nvSpPr>
        <p:spPr>
          <a:xfrm rot="7033961" flipV="1">
            <a:off x="4608283" y="5094365"/>
            <a:ext cx="341194" cy="29413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Obraz 128" descr="paper-texture-1359509235aJV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53999" y="2179052"/>
            <a:ext cx="8636000" cy="4900551"/>
          </a:xfrm>
          <a:prstGeom prst="rect">
            <a:avLst/>
          </a:prstGeom>
        </p:spPr>
      </p:pic>
      <p:sp>
        <p:nvSpPr>
          <p:cNvPr id="61" name="Tytuł 60"/>
          <p:cNvSpPr>
            <a:spLocks noGrp="1"/>
          </p:cNvSpPr>
          <p:nvPr>
            <p:ph type="title"/>
          </p:nvPr>
        </p:nvSpPr>
        <p:spPr>
          <a:xfrm>
            <a:off x="364068" y="931333"/>
            <a:ext cx="4620115" cy="772610"/>
          </a:xfrm>
        </p:spPr>
        <p:txBody>
          <a:bodyPr anchor="t"/>
          <a:lstStyle/>
          <a:p>
            <a:r>
              <a:rPr lang="pl-PL" dirty="0" smtClean="0"/>
              <a:t>Obwód trójkąta</a:t>
            </a:r>
            <a:endParaRPr lang="pl-PL" dirty="0"/>
          </a:p>
        </p:txBody>
      </p:sp>
      <p:sp>
        <p:nvSpPr>
          <p:cNvPr id="67" name="Trójkąt równoramienny 66"/>
          <p:cNvSpPr/>
          <p:nvPr/>
        </p:nvSpPr>
        <p:spPr>
          <a:xfrm rot="20673672">
            <a:off x="5456227" y="220125"/>
            <a:ext cx="1135338" cy="978740"/>
          </a:xfrm>
          <a:prstGeom prst="triangle">
            <a:avLst/>
          </a:prstGeom>
          <a:noFill/>
          <a:ln>
            <a:solidFill>
              <a:srgbClr val="2472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8" name="Trójkąt równoramienny 67"/>
          <p:cNvSpPr/>
          <p:nvPr/>
        </p:nvSpPr>
        <p:spPr>
          <a:xfrm rot="1546641">
            <a:off x="6399763" y="559043"/>
            <a:ext cx="649363" cy="559795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Trójkąt prostokątny 68"/>
          <p:cNvSpPr/>
          <p:nvPr/>
        </p:nvSpPr>
        <p:spPr>
          <a:xfrm>
            <a:off x="5456227" y="284037"/>
            <a:ext cx="711414" cy="711414"/>
          </a:xfrm>
          <a:prstGeom prst="rtTriangle">
            <a:avLst/>
          </a:prstGeom>
          <a:scene3d>
            <a:camera prst="obliqueBottomLef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3">
                <a:shade val="25000"/>
                <a:satMod val="18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4" name="Obraz 73" descr="podkreslenie zielone.w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91" y="1595993"/>
            <a:ext cx="5626100" cy="215900"/>
          </a:xfrm>
          <a:prstGeom prst="rect">
            <a:avLst/>
          </a:prstGeom>
        </p:spPr>
      </p:pic>
      <p:sp>
        <p:nvSpPr>
          <p:cNvPr id="76" name="Prostokąt 75"/>
          <p:cNvSpPr/>
          <p:nvPr/>
        </p:nvSpPr>
        <p:spPr>
          <a:xfrm>
            <a:off x="253999" y="6557815"/>
            <a:ext cx="8636000" cy="115454"/>
          </a:xfrm>
          <a:prstGeom prst="rect">
            <a:avLst/>
          </a:prstGeom>
          <a:gradFill flip="none" rotWithShape="1">
            <a:gsLst>
              <a:gs pos="0">
                <a:srgbClr val="247299"/>
              </a:gs>
              <a:gs pos="100000">
                <a:srgbClr val="247299"/>
              </a:gs>
              <a:gs pos="50000">
                <a:srgbClr val="2E9AD1"/>
              </a:gs>
            </a:gsLst>
            <a:lin ang="0" scaled="1"/>
            <a:tileRect/>
          </a:gra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0" name="PoleTekstowe 129"/>
          <p:cNvSpPr txBox="1"/>
          <p:nvPr/>
        </p:nvSpPr>
        <p:spPr>
          <a:xfrm>
            <a:off x="1877186" y="2506005"/>
            <a:ext cx="3352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660066"/>
                </a:solidFill>
              </a:rPr>
              <a:t>trójkąt różnoboczny</a:t>
            </a:r>
            <a:endParaRPr lang="pl-PL" sz="2800" dirty="0">
              <a:solidFill>
                <a:srgbClr val="660066"/>
              </a:solidFill>
            </a:endParaRPr>
          </a:p>
        </p:txBody>
      </p:sp>
      <p:sp>
        <p:nvSpPr>
          <p:cNvPr id="146" name="PoleTekstowe 145"/>
          <p:cNvSpPr txBox="1"/>
          <p:nvPr/>
        </p:nvSpPr>
        <p:spPr>
          <a:xfrm>
            <a:off x="2061774" y="5616149"/>
            <a:ext cx="537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</a:t>
            </a:r>
            <a:endParaRPr lang="pl-PL" sz="4000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pic>
        <p:nvPicPr>
          <p:cNvPr id="156" name="Obraz 155" descr="dziewczynk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006" y="200837"/>
            <a:ext cx="4706471" cy="6858000"/>
          </a:xfrm>
          <a:prstGeom prst="rect">
            <a:avLst/>
          </a:prstGeom>
        </p:spPr>
      </p:pic>
      <p:sp>
        <p:nvSpPr>
          <p:cNvPr id="157" name="PoleTekstowe 156"/>
          <p:cNvSpPr txBox="1"/>
          <p:nvPr/>
        </p:nvSpPr>
        <p:spPr>
          <a:xfrm>
            <a:off x="2454809" y="5616149"/>
            <a:ext cx="537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=</a:t>
            </a:r>
            <a:endParaRPr lang="pl-PL" sz="4000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61" name="PoleTekstowe 160"/>
          <p:cNvSpPr txBox="1"/>
          <p:nvPr/>
        </p:nvSpPr>
        <p:spPr>
          <a:xfrm>
            <a:off x="3144119" y="5616149"/>
            <a:ext cx="537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+</a:t>
            </a:r>
            <a:endParaRPr lang="pl-PL" sz="4000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62" name="PoleTekstowe 161"/>
          <p:cNvSpPr txBox="1"/>
          <p:nvPr/>
        </p:nvSpPr>
        <p:spPr>
          <a:xfrm>
            <a:off x="3833429" y="5616149"/>
            <a:ext cx="537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+</a:t>
            </a:r>
            <a:endParaRPr lang="pl-PL" sz="4000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58" name="PoleTekstowe 157"/>
          <p:cNvSpPr txBox="1"/>
          <p:nvPr/>
        </p:nvSpPr>
        <p:spPr>
          <a:xfrm>
            <a:off x="2799464" y="5616149"/>
            <a:ext cx="537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chemeClr val="accent4">
                    <a:lumMod val="75000"/>
                  </a:schemeClr>
                </a:solidFill>
              </a:rPr>
              <a:t>a</a:t>
            </a:r>
            <a:endParaRPr lang="pl-PL" sz="4000" i="1" spc="100" dirty="0">
              <a:solidFill>
                <a:schemeClr val="accent4">
                  <a:lumMod val="7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59" name="PoleTekstowe 158"/>
          <p:cNvSpPr txBox="1"/>
          <p:nvPr/>
        </p:nvSpPr>
        <p:spPr>
          <a:xfrm>
            <a:off x="3488774" y="5616149"/>
            <a:ext cx="537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chemeClr val="accent1">
                    <a:lumMod val="75000"/>
                  </a:schemeClr>
                </a:solidFill>
              </a:rPr>
              <a:t>b</a:t>
            </a:r>
            <a:endParaRPr lang="pl-PL" sz="4000" i="1" spc="100" dirty="0">
              <a:solidFill>
                <a:schemeClr val="accent1">
                  <a:lumMod val="7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60" name="PoleTekstowe 159"/>
          <p:cNvSpPr txBox="1"/>
          <p:nvPr/>
        </p:nvSpPr>
        <p:spPr>
          <a:xfrm>
            <a:off x="4178084" y="5616149"/>
            <a:ext cx="537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rgbClr val="CC3300"/>
                </a:solidFill>
              </a:rPr>
              <a:t>c</a:t>
            </a:r>
            <a:endParaRPr lang="pl-PL" sz="4000" i="1" spc="100" dirty="0">
              <a:solidFill>
                <a:srgbClr val="CC3300"/>
              </a:solidFill>
              <a:latin typeface="Georgia"/>
              <a:cs typeface="Georgia"/>
            </a:endParaRPr>
          </a:p>
        </p:txBody>
      </p:sp>
      <p:pic>
        <p:nvPicPr>
          <p:cNvPr id="163" name="Obraz 162" descr="trojkat_01_czerwony.wm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479" y="3369694"/>
            <a:ext cx="2209800" cy="1892300"/>
          </a:xfrm>
          <a:prstGeom prst="rect">
            <a:avLst/>
          </a:prstGeom>
        </p:spPr>
      </p:pic>
      <p:pic>
        <p:nvPicPr>
          <p:cNvPr id="164" name="Obraz 163" descr="trojkat_01_niebieski.wm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979" y="3369694"/>
            <a:ext cx="495300" cy="1892300"/>
          </a:xfrm>
          <a:prstGeom prst="rect">
            <a:avLst/>
          </a:prstGeom>
        </p:spPr>
      </p:pic>
      <p:pic>
        <p:nvPicPr>
          <p:cNvPr id="166" name="Obraz 165" descr="trojkat_01_zielony.wmf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558" y="5209038"/>
            <a:ext cx="1722208" cy="61748"/>
          </a:xfrm>
          <a:prstGeom prst="rect">
            <a:avLst/>
          </a:prstGeom>
        </p:spPr>
      </p:pic>
      <p:sp>
        <p:nvSpPr>
          <p:cNvPr id="168" name="PoleTekstowe 167"/>
          <p:cNvSpPr txBox="1"/>
          <p:nvPr/>
        </p:nvSpPr>
        <p:spPr>
          <a:xfrm>
            <a:off x="2983474" y="5172753"/>
            <a:ext cx="537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>
                <a:solidFill>
                  <a:schemeClr val="accent4">
                    <a:lumMod val="75000"/>
                  </a:schemeClr>
                </a:solidFill>
              </a:rPr>
              <a:t>a</a:t>
            </a:r>
            <a:endParaRPr lang="pl-PL" sz="2800" i="1" spc="100" dirty="0">
              <a:solidFill>
                <a:schemeClr val="accent4">
                  <a:lumMod val="7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69" name="PoleTekstowe 168"/>
          <p:cNvSpPr txBox="1"/>
          <p:nvPr/>
        </p:nvSpPr>
        <p:spPr>
          <a:xfrm>
            <a:off x="4247360" y="4188856"/>
            <a:ext cx="537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>
                <a:solidFill>
                  <a:schemeClr val="accent1">
                    <a:lumMod val="75000"/>
                  </a:schemeClr>
                </a:solidFill>
              </a:rPr>
              <a:t>b</a:t>
            </a:r>
            <a:endParaRPr lang="pl-PL" sz="2800" i="1" spc="100" dirty="0">
              <a:solidFill>
                <a:schemeClr val="accent1">
                  <a:lumMod val="7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70" name="PoleTekstowe 169"/>
          <p:cNvSpPr txBox="1"/>
          <p:nvPr/>
        </p:nvSpPr>
        <p:spPr>
          <a:xfrm>
            <a:off x="2923824" y="3811554"/>
            <a:ext cx="537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>
                <a:solidFill>
                  <a:srgbClr val="CC3300"/>
                </a:solidFill>
              </a:rPr>
              <a:t>c</a:t>
            </a:r>
            <a:endParaRPr lang="pl-PL" sz="2800" i="1" spc="100" dirty="0">
              <a:solidFill>
                <a:srgbClr val="CC3300"/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680487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2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35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2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0"/>
                            </p:stCondLst>
                            <p:childTnLst>
                              <p:par>
                                <p:cTn id="60" presetID="35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2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3000"/>
                            </p:stCondLst>
                            <p:childTnLst>
                              <p:par>
                                <p:cTn id="71" presetID="35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130" grpId="0"/>
      <p:bldP spid="146" grpId="0"/>
      <p:bldP spid="157" grpId="0"/>
      <p:bldP spid="161" grpId="0"/>
      <p:bldP spid="162" grpId="0"/>
      <p:bldP spid="158" grpId="0"/>
      <p:bldP spid="159" grpId="0"/>
      <p:bldP spid="160" grpId="0"/>
      <p:bldP spid="168" grpId="0"/>
      <p:bldP spid="169" grpId="0"/>
      <p:bldP spid="1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Obraz 128" descr="paper-texture-1359509235aJV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51691" y="2179052"/>
            <a:ext cx="8636000" cy="4900551"/>
          </a:xfrm>
          <a:prstGeom prst="rect">
            <a:avLst/>
          </a:prstGeom>
        </p:spPr>
      </p:pic>
      <p:sp>
        <p:nvSpPr>
          <p:cNvPr id="61" name="Tytuł 60"/>
          <p:cNvSpPr>
            <a:spLocks noGrp="1"/>
          </p:cNvSpPr>
          <p:nvPr>
            <p:ph type="title"/>
          </p:nvPr>
        </p:nvSpPr>
        <p:spPr>
          <a:xfrm>
            <a:off x="364068" y="931333"/>
            <a:ext cx="4620115" cy="772610"/>
          </a:xfrm>
        </p:spPr>
        <p:txBody>
          <a:bodyPr anchor="t"/>
          <a:lstStyle/>
          <a:p>
            <a:r>
              <a:rPr lang="pl-PL" dirty="0" smtClean="0"/>
              <a:t>Obwód trójkąta</a:t>
            </a:r>
            <a:endParaRPr lang="pl-PL" dirty="0"/>
          </a:p>
        </p:txBody>
      </p:sp>
      <p:sp>
        <p:nvSpPr>
          <p:cNvPr id="67" name="Trójkąt równoramienny 66"/>
          <p:cNvSpPr/>
          <p:nvPr/>
        </p:nvSpPr>
        <p:spPr>
          <a:xfrm rot="20673672">
            <a:off x="5456227" y="220125"/>
            <a:ext cx="1135338" cy="978740"/>
          </a:xfrm>
          <a:prstGeom prst="triangle">
            <a:avLst/>
          </a:prstGeom>
          <a:noFill/>
          <a:ln>
            <a:solidFill>
              <a:srgbClr val="2472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8" name="Trójkąt równoramienny 67"/>
          <p:cNvSpPr/>
          <p:nvPr/>
        </p:nvSpPr>
        <p:spPr>
          <a:xfrm rot="1546641">
            <a:off x="6399763" y="559043"/>
            <a:ext cx="649363" cy="559795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Trójkąt prostokątny 68"/>
          <p:cNvSpPr/>
          <p:nvPr/>
        </p:nvSpPr>
        <p:spPr>
          <a:xfrm>
            <a:off x="5456227" y="284037"/>
            <a:ext cx="711414" cy="711414"/>
          </a:xfrm>
          <a:prstGeom prst="rtTriangle">
            <a:avLst/>
          </a:prstGeom>
          <a:scene3d>
            <a:camera prst="obliqueBottomLef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3">
                <a:shade val="25000"/>
                <a:satMod val="18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4" name="Obraz 73" descr="podkreslenie zielone.w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91" y="1595993"/>
            <a:ext cx="5626100" cy="215900"/>
          </a:xfrm>
          <a:prstGeom prst="rect">
            <a:avLst/>
          </a:prstGeom>
        </p:spPr>
      </p:pic>
      <p:sp>
        <p:nvSpPr>
          <p:cNvPr id="76" name="Prostokąt 75"/>
          <p:cNvSpPr/>
          <p:nvPr/>
        </p:nvSpPr>
        <p:spPr>
          <a:xfrm>
            <a:off x="253999" y="6557815"/>
            <a:ext cx="8636000" cy="115454"/>
          </a:xfrm>
          <a:prstGeom prst="rect">
            <a:avLst/>
          </a:prstGeom>
          <a:gradFill flip="none" rotWithShape="1">
            <a:gsLst>
              <a:gs pos="0">
                <a:srgbClr val="247299"/>
              </a:gs>
              <a:gs pos="100000">
                <a:srgbClr val="247299"/>
              </a:gs>
              <a:gs pos="50000">
                <a:srgbClr val="2E9AD1"/>
              </a:gs>
            </a:gsLst>
            <a:lin ang="0" scaled="1"/>
            <a:tileRect/>
          </a:gra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0" name="PoleTekstowe 129"/>
          <p:cNvSpPr txBox="1"/>
          <p:nvPr/>
        </p:nvSpPr>
        <p:spPr>
          <a:xfrm>
            <a:off x="1611096" y="2506005"/>
            <a:ext cx="3877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800" dirty="0" smtClean="0">
                <a:solidFill>
                  <a:srgbClr val="660066"/>
                </a:solidFill>
              </a:rPr>
              <a:t>trójkąt równoramienny</a:t>
            </a:r>
            <a:endParaRPr lang="pl-PL" sz="2800" dirty="0">
              <a:solidFill>
                <a:srgbClr val="660066"/>
              </a:solidFill>
            </a:endParaRPr>
          </a:p>
        </p:txBody>
      </p:sp>
      <p:sp>
        <p:nvSpPr>
          <p:cNvPr id="146" name="PoleTekstowe 145"/>
          <p:cNvSpPr txBox="1"/>
          <p:nvPr/>
        </p:nvSpPr>
        <p:spPr>
          <a:xfrm>
            <a:off x="1522277" y="5595919"/>
            <a:ext cx="537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</a:t>
            </a:r>
            <a:endParaRPr lang="pl-PL" sz="4000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pic>
        <p:nvPicPr>
          <p:cNvPr id="156" name="Obraz 155" descr="dziewczynk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006" y="200837"/>
            <a:ext cx="4706471" cy="6858000"/>
          </a:xfrm>
          <a:prstGeom prst="rect">
            <a:avLst/>
          </a:prstGeom>
        </p:spPr>
      </p:pic>
      <p:sp>
        <p:nvSpPr>
          <p:cNvPr id="157" name="PoleTekstowe 156"/>
          <p:cNvSpPr txBox="1"/>
          <p:nvPr/>
        </p:nvSpPr>
        <p:spPr>
          <a:xfrm>
            <a:off x="1880637" y="5595919"/>
            <a:ext cx="537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=</a:t>
            </a:r>
            <a:endParaRPr lang="pl-PL" sz="4000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61" name="PoleTekstowe 160"/>
          <p:cNvSpPr txBox="1"/>
          <p:nvPr/>
        </p:nvSpPr>
        <p:spPr>
          <a:xfrm>
            <a:off x="2524787" y="5595919"/>
            <a:ext cx="537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+</a:t>
            </a:r>
            <a:endParaRPr lang="pl-PL" sz="4000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62" name="PoleTekstowe 161"/>
          <p:cNvSpPr txBox="1"/>
          <p:nvPr/>
        </p:nvSpPr>
        <p:spPr>
          <a:xfrm>
            <a:off x="3168937" y="5595919"/>
            <a:ext cx="537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+</a:t>
            </a:r>
            <a:endParaRPr lang="pl-PL" sz="4000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58" name="PoleTekstowe 157"/>
          <p:cNvSpPr txBox="1"/>
          <p:nvPr/>
        </p:nvSpPr>
        <p:spPr>
          <a:xfrm>
            <a:off x="2202712" y="5595919"/>
            <a:ext cx="537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chemeClr val="accent4">
                    <a:lumMod val="75000"/>
                  </a:schemeClr>
                </a:solidFill>
              </a:rPr>
              <a:t>a</a:t>
            </a:r>
            <a:endParaRPr lang="pl-PL" sz="4000" i="1" spc="100" dirty="0">
              <a:solidFill>
                <a:schemeClr val="accent4">
                  <a:lumMod val="7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59" name="PoleTekstowe 158"/>
          <p:cNvSpPr txBox="1"/>
          <p:nvPr/>
        </p:nvSpPr>
        <p:spPr>
          <a:xfrm>
            <a:off x="2846862" y="5595919"/>
            <a:ext cx="537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chemeClr val="accent1">
                    <a:lumMod val="75000"/>
                  </a:schemeClr>
                </a:solidFill>
              </a:rPr>
              <a:t>b</a:t>
            </a:r>
            <a:endParaRPr lang="pl-PL" sz="4000" i="1" spc="100" dirty="0">
              <a:solidFill>
                <a:schemeClr val="accent1">
                  <a:lumMod val="7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60" name="PoleTekstowe 159"/>
          <p:cNvSpPr txBox="1"/>
          <p:nvPr/>
        </p:nvSpPr>
        <p:spPr>
          <a:xfrm>
            <a:off x="3491012" y="5595919"/>
            <a:ext cx="537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rgbClr val="0293E0"/>
                </a:solidFill>
              </a:rPr>
              <a:t>b</a:t>
            </a:r>
            <a:endParaRPr lang="pl-PL" sz="4000" i="1" spc="100" dirty="0">
              <a:solidFill>
                <a:srgbClr val="0293E0"/>
              </a:solidFill>
              <a:latin typeface="Georgia"/>
              <a:cs typeface="Georgia"/>
            </a:endParaRPr>
          </a:p>
        </p:txBody>
      </p:sp>
      <p:sp>
        <p:nvSpPr>
          <p:cNvPr id="18" name="PoleTekstowe 17"/>
          <p:cNvSpPr txBox="1"/>
          <p:nvPr/>
        </p:nvSpPr>
        <p:spPr>
          <a:xfrm>
            <a:off x="3813087" y="5595919"/>
            <a:ext cx="1763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=a+2b</a:t>
            </a:r>
            <a:endParaRPr lang="pl-PL" sz="4000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pic>
        <p:nvPicPr>
          <p:cNvPr id="22" name="Obraz 21" descr="trojkat_01_zielony.wm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037" y="5195756"/>
            <a:ext cx="1848544" cy="54183"/>
          </a:xfrm>
          <a:prstGeom prst="rect">
            <a:avLst/>
          </a:prstGeom>
        </p:spPr>
      </p:pic>
      <p:pic>
        <p:nvPicPr>
          <p:cNvPr id="23" name="Obraz 22" descr="trojkat_02_niebieski2.wm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47037" y="3243339"/>
            <a:ext cx="952500" cy="2006600"/>
          </a:xfrm>
          <a:prstGeom prst="rect">
            <a:avLst/>
          </a:prstGeom>
        </p:spPr>
      </p:pic>
      <p:pic>
        <p:nvPicPr>
          <p:cNvPr id="3" name="Obraz 2" descr="trojkat_02_niebieski2.wm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516" y="3243339"/>
            <a:ext cx="952500" cy="2006600"/>
          </a:xfrm>
          <a:prstGeom prst="rect">
            <a:avLst/>
          </a:prstGeom>
        </p:spPr>
      </p:pic>
      <p:sp>
        <p:nvSpPr>
          <p:cNvPr id="24" name="PoleTekstowe 23"/>
          <p:cNvSpPr txBox="1"/>
          <p:nvPr/>
        </p:nvSpPr>
        <p:spPr>
          <a:xfrm>
            <a:off x="3199482" y="5113669"/>
            <a:ext cx="537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>
                <a:solidFill>
                  <a:schemeClr val="accent4">
                    <a:lumMod val="75000"/>
                  </a:schemeClr>
                </a:solidFill>
              </a:rPr>
              <a:t>a</a:t>
            </a:r>
            <a:endParaRPr lang="pl-PL" sz="2800" i="1" spc="100" dirty="0">
              <a:solidFill>
                <a:schemeClr val="accent4">
                  <a:lumMod val="7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25" name="PoleTekstowe 24"/>
          <p:cNvSpPr txBox="1"/>
          <p:nvPr/>
        </p:nvSpPr>
        <p:spPr>
          <a:xfrm>
            <a:off x="3919331" y="3927246"/>
            <a:ext cx="537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>
                <a:solidFill>
                  <a:schemeClr val="accent1">
                    <a:lumMod val="75000"/>
                  </a:schemeClr>
                </a:solidFill>
              </a:rPr>
              <a:t>b</a:t>
            </a:r>
            <a:endParaRPr lang="pl-PL" sz="2800" i="1" spc="100" dirty="0">
              <a:solidFill>
                <a:schemeClr val="accent1">
                  <a:lumMod val="7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26" name="PoleTekstowe 25"/>
          <p:cNvSpPr txBox="1"/>
          <p:nvPr/>
        </p:nvSpPr>
        <p:spPr>
          <a:xfrm>
            <a:off x="2442242" y="3927246"/>
            <a:ext cx="537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>
                <a:solidFill>
                  <a:schemeClr val="accent1">
                    <a:lumMod val="75000"/>
                  </a:schemeClr>
                </a:solidFill>
              </a:rPr>
              <a:t>b</a:t>
            </a:r>
            <a:endParaRPr lang="pl-PL" sz="2800" i="1" spc="100" dirty="0">
              <a:solidFill>
                <a:schemeClr val="accent1">
                  <a:lumMod val="75000"/>
                </a:schemeClr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690413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2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35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2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35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125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000"/>
                            </p:stCondLst>
                            <p:childTnLst>
                              <p:par>
                                <p:cTn id="70" presetID="35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130" grpId="0"/>
      <p:bldP spid="146" grpId="0"/>
      <p:bldP spid="157" grpId="0"/>
      <p:bldP spid="161" grpId="0"/>
      <p:bldP spid="162" grpId="0"/>
      <p:bldP spid="158" grpId="0"/>
      <p:bldP spid="159" grpId="0"/>
      <p:bldP spid="160" grpId="0"/>
      <p:bldP spid="18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Obraz 128" descr="paper-texture-1359509235aJV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53999" y="2179052"/>
            <a:ext cx="8636000" cy="4900551"/>
          </a:xfrm>
          <a:prstGeom prst="rect">
            <a:avLst/>
          </a:prstGeom>
        </p:spPr>
      </p:pic>
      <p:sp>
        <p:nvSpPr>
          <p:cNvPr id="61" name="Tytuł 60"/>
          <p:cNvSpPr>
            <a:spLocks noGrp="1"/>
          </p:cNvSpPr>
          <p:nvPr>
            <p:ph type="title"/>
          </p:nvPr>
        </p:nvSpPr>
        <p:spPr>
          <a:xfrm>
            <a:off x="364068" y="931333"/>
            <a:ext cx="4620115" cy="772610"/>
          </a:xfrm>
        </p:spPr>
        <p:txBody>
          <a:bodyPr anchor="t"/>
          <a:lstStyle/>
          <a:p>
            <a:r>
              <a:rPr lang="pl-PL" dirty="0" smtClean="0"/>
              <a:t>Obwód trójkąta</a:t>
            </a:r>
            <a:endParaRPr lang="pl-PL" dirty="0"/>
          </a:p>
        </p:txBody>
      </p:sp>
      <p:sp>
        <p:nvSpPr>
          <p:cNvPr id="67" name="Trójkąt równoramienny 66"/>
          <p:cNvSpPr/>
          <p:nvPr/>
        </p:nvSpPr>
        <p:spPr>
          <a:xfrm rot="20673672">
            <a:off x="5456227" y="220125"/>
            <a:ext cx="1135338" cy="978740"/>
          </a:xfrm>
          <a:prstGeom prst="triangle">
            <a:avLst/>
          </a:prstGeom>
          <a:noFill/>
          <a:ln>
            <a:solidFill>
              <a:srgbClr val="2472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8" name="Trójkąt równoramienny 67"/>
          <p:cNvSpPr/>
          <p:nvPr/>
        </p:nvSpPr>
        <p:spPr>
          <a:xfrm rot="1546641">
            <a:off x="6399763" y="559043"/>
            <a:ext cx="649363" cy="559795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Trójkąt prostokątny 68"/>
          <p:cNvSpPr/>
          <p:nvPr/>
        </p:nvSpPr>
        <p:spPr>
          <a:xfrm>
            <a:off x="5456227" y="284037"/>
            <a:ext cx="711414" cy="711414"/>
          </a:xfrm>
          <a:prstGeom prst="rtTriangle">
            <a:avLst/>
          </a:prstGeom>
          <a:scene3d>
            <a:camera prst="obliqueBottomLef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3">
                <a:shade val="25000"/>
                <a:satMod val="18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4" name="Obraz 73" descr="podkreslenie zielone.w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91" y="1595993"/>
            <a:ext cx="5626100" cy="215900"/>
          </a:xfrm>
          <a:prstGeom prst="rect">
            <a:avLst/>
          </a:prstGeom>
        </p:spPr>
      </p:pic>
      <p:sp>
        <p:nvSpPr>
          <p:cNvPr id="76" name="Prostokąt 75"/>
          <p:cNvSpPr/>
          <p:nvPr/>
        </p:nvSpPr>
        <p:spPr>
          <a:xfrm>
            <a:off x="253999" y="6557815"/>
            <a:ext cx="8636000" cy="115454"/>
          </a:xfrm>
          <a:prstGeom prst="rect">
            <a:avLst/>
          </a:prstGeom>
          <a:gradFill flip="none" rotWithShape="1">
            <a:gsLst>
              <a:gs pos="0">
                <a:srgbClr val="247299"/>
              </a:gs>
              <a:gs pos="100000">
                <a:srgbClr val="247299"/>
              </a:gs>
              <a:gs pos="50000">
                <a:srgbClr val="2E9AD1"/>
              </a:gs>
            </a:gsLst>
            <a:lin ang="0" scaled="1"/>
            <a:tileRect/>
          </a:gra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0" name="PoleTekstowe 129"/>
          <p:cNvSpPr txBox="1"/>
          <p:nvPr/>
        </p:nvSpPr>
        <p:spPr>
          <a:xfrm>
            <a:off x="1601321" y="2506005"/>
            <a:ext cx="3455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800" dirty="0" smtClean="0">
                <a:solidFill>
                  <a:srgbClr val="660066"/>
                </a:solidFill>
              </a:rPr>
              <a:t>trójkąt równoboczny</a:t>
            </a:r>
            <a:endParaRPr lang="pl-PL" sz="2800" dirty="0">
              <a:solidFill>
                <a:srgbClr val="660066"/>
              </a:solidFill>
            </a:endParaRPr>
          </a:p>
        </p:txBody>
      </p:sp>
      <p:sp>
        <p:nvSpPr>
          <p:cNvPr id="146" name="PoleTekstowe 145"/>
          <p:cNvSpPr txBox="1"/>
          <p:nvPr/>
        </p:nvSpPr>
        <p:spPr>
          <a:xfrm>
            <a:off x="1510182" y="5087919"/>
            <a:ext cx="537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</a:t>
            </a:r>
            <a:endParaRPr lang="pl-PL" sz="4000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pic>
        <p:nvPicPr>
          <p:cNvPr id="156" name="Obraz 155" descr="dziewczynk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006" y="200837"/>
            <a:ext cx="4706471" cy="6858000"/>
          </a:xfrm>
          <a:prstGeom prst="rect">
            <a:avLst/>
          </a:prstGeom>
        </p:spPr>
      </p:pic>
      <p:sp>
        <p:nvSpPr>
          <p:cNvPr id="157" name="PoleTekstowe 156"/>
          <p:cNvSpPr txBox="1"/>
          <p:nvPr/>
        </p:nvSpPr>
        <p:spPr>
          <a:xfrm>
            <a:off x="1880637" y="5087919"/>
            <a:ext cx="537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=</a:t>
            </a:r>
            <a:endParaRPr lang="pl-PL" sz="4000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61" name="PoleTekstowe 160"/>
          <p:cNvSpPr txBox="1"/>
          <p:nvPr/>
        </p:nvSpPr>
        <p:spPr>
          <a:xfrm>
            <a:off x="2524787" y="5087919"/>
            <a:ext cx="537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+</a:t>
            </a:r>
            <a:endParaRPr lang="pl-PL" sz="4000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62" name="PoleTekstowe 161"/>
          <p:cNvSpPr txBox="1"/>
          <p:nvPr/>
        </p:nvSpPr>
        <p:spPr>
          <a:xfrm>
            <a:off x="3168937" y="5087919"/>
            <a:ext cx="537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+</a:t>
            </a:r>
            <a:endParaRPr lang="pl-PL" sz="4000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58" name="PoleTekstowe 157"/>
          <p:cNvSpPr txBox="1"/>
          <p:nvPr/>
        </p:nvSpPr>
        <p:spPr>
          <a:xfrm>
            <a:off x="2202712" y="5087919"/>
            <a:ext cx="537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rgbClr val="7C9C1E"/>
                </a:solidFill>
              </a:rPr>
              <a:t>a</a:t>
            </a:r>
            <a:endParaRPr lang="pl-PL" sz="4000" i="1" spc="100" dirty="0">
              <a:solidFill>
                <a:srgbClr val="7C9C1E"/>
              </a:solidFill>
              <a:latin typeface="Georgia"/>
              <a:cs typeface="Georgia"/>
            </a:endParaRPr>
          </a:p>
        </p:txBody>
      </p:sp>
      <p:sp>
        <p:nvSpPr>
          <p:cNvPr id="159" name="PoleTekstowe 158"/>
          <p:cNvSpPr txBox="1"/>
          <p:nvPr/>
        </p:nvSpPr>
        <p:spPr>
          <a:xfrm>
            <a:off x="2846862" y="5087919"/>
            <a:ext cx="537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rgbClr val="7C9C1E"/>
                </a:solidFill>
              </a:rPr>
              <a:t>a</a:t>
            </a:r>
            <a:endParaRPr lang="pl-PL" sz="4000" i="1" spc="100" dirty="0">
              <a:solidFill>
                <a:srgbClr val="7C9C1E"/>
              </a:solidFill>
              <a:latin typeface="Georgia"/>
              <a:cs typeface="Georgia"/>
            </a:endParaRPr>
          </a:p>
        </p:txBody>
      </p:sp>
      <p:sp>
        <p:nvSpPr>
          <p:cNvPr id="160" name="PoleTekstowe 159"/>
          <p:cNvSpPr txBox="1"/>
          <p:nvPr/>
        </p:nvSpPr>
        <p:spPr>
          <a:xfrm>
            <a:off x="3491012" y="5087919"/>
            <a:ext cx="537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rgbClr val="7C9C1E"/>
                </a:solidFill>
              </a:rPr>
              <a:t>a</a:t>
            </a:r>
            <a:endParaRPr lang="pl-PL" sz="4000" i="1" spc="100" dirty="0">
              <a:solidFill>
                <a:srgbClr val="7C9C1E"/>
              </a:solidFill>
              <a:latin typeface="Georgia"/>
              <a:cs typeface="Georgia"/>
            </a:endParaRPr>
          </a:p>
        </p:txBody>
      </p:sp>
      <p:sp>
        <p:nvSpPr>
          <p:cNvPr id="18" name="PoleTekstowe 17"/>
          <p:cNvSpPr txBox="1"/>
          <p:nvPr/>
        </p:nvSpPr>
        <p:spPr>
          <a:xfrm>
            <a:off x="3728423" y="5087919"/>
            <a:ext cx="12911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=3a</a:t>
            </a:r>
            <a:endParaRPr lang="pl-PL" sz="4000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pic>
        <p:nvPicPr>
          <p:cNvPr id="19" name="Obraz 18" descr="trojkat_01_zielony.wm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423" y="4559682"/>
            <a:ext cx="1736909" cy="50911"/>
          </a:xfrm>
          <a:prstGeom prst="rect">
            <a:avLst/>
          </a:prstGeom>
        </p:spPr>
      </p:pic>
      <p:pic>
        <p:nvPicPr>
          <p:cNvPr id="2" name="Obraz 1" descr="trojkat_03_zielony2.wm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532" y="3330267"/>
            <a:ext cx="939800" cy="1257300"/>
          </a:xfrm>
          <a:prstGeom prst="rect">
            <a:avLst/>
          </a:prstGeom>
        </p:spPr>
      </p:pic>
      <p:pic>
        <p:nvPicPr>
          <p:cNvPr id="4" name="Obraz 3" descr="trojkat_03_zielony1.wm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337" y="3330267"/>
            <a:ext cx="863600" cy="1282700"/>
          </a:xfrm>
          <a:prstGeom prst="rect">
            <a:avLst/>
          </a:prstGeom>
        </p:spPr>
      </p:pic>
      <p:sp>
        <p:nvSpPr>
          <p:cNvPr id="24" name="PoleTekstowe 23"/>
          <p:cNvSpPr txBox="1"/>
          <p:nvPr/>
        </p:nvSpPr>
        <p:spPr>
          <a:xfrm>
            <a:off x="2943502" y="4466379"/>
            <a:ext cx="537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>
                <a:solidFill>
                  <a:schemeClr val="accent4">
                    <a:lumMod val="75000"/>
                  </a:schemeClr>
                </a:solidFill>
              </a:rPr>
              <a:t>a</a:t>
            </a:r>
            <a:endParaRPr lang="pl-PL" sz="2800" i="1" spc="100" dirty="0">
              <a:solidFill>
                <a:schemeClr val="accent4">
                  <a:lumMod val="7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25" name="PoleTekstowe 24"/>
          <p:cNvSpPr txBox="1"/>
          <p:nvPr/>
        </p:nvSpPr>
        <p:spPr>
          <a:xfrm>
            <a:off x="3542066" y="3632278"/>
            <a:ext cx="537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>
                <a:solidFill>
                  <a:schemeClr val="accent4">
                    <a:lumMod val="75000"/>
                  </a:schemeClr>
                </a:solidFill>
              </a:rPr>
              <a:t>a</a:t>
            </a:r>
            <a:endParaRPr lang="pl-PL" sz="2800" i="1" spc="100" dirty="0">
              <a:solidFill>
                <a:schemeClr val="accent4">
                  <a:lumMod val="7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26" name="PoleTekstowe 25"/>
          <p:cNvSpPr txBox="1"/>
          <p:nvPr/>
        </p:nvSpPr>
        <p:spPr>
          <a:xfrm>
            <a:off x="2256112" y="3632278"/>
            <a:ext cx="537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>
                <a:solidFill>
                  <a:schemeClr val="accent4">
                    <a:lumMod val="75000"/>
                  </a:schemeClr>
                </a:solidFill>
              </a:rPr>
              <a:t>a</a:t>
            </a:r>
            <a:endParaRPr lang="pl-PL" sz="2800" i="1" spc="100" dirty="0">
              <a:solidFill>
                <a:schemeClr val="accent4">
                  <a:lumMod val="75000"/>
                </a:schemeClr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405673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250"/>
                            </p:stCondLst>
                            <p:childTnLst>
                              <p:par>
                                <p:cTn id="49" presetID="35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7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250"/>
                            </p:stCondLst>
                            <p:childTnLst>
                              <p:par>
                                <p:cTn id="60" presetID="35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7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3250"/>
                            </p:stCondLst>
                            <p:childTnLst>
                              <p:par>
                                <p:cTn id="71" presetID="35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475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130" grpId="0"/>
      <p:bldP spid="146" grpId="0"/>
      <p:bldP spid="157" grpId="0"/>
      <p:bldP spid="161" grpId="0"/>
      <p:bldP spid="162" grpId="0"/>
      <p:bldP spid="158" grpId="0"/>
      <p:bldP spid="159" grpId="0"/>
      <p:bldP spid="160" grpId="0"/>
      <p:bldP spid="18" grpId="0"/>
      <p:bldP spid="24" grpId="0"/>
      <p:bldP spid="25" grpId="0"/>
      <p:bldP spid="2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Kształt fali.thmx</Template>
  <TotalTime>2672</TotalTime>
  <Words>50</Words>
  <Application>Microsoft Macintosh PowerPoint</Application>
  <PresentationFormat>Pokaz na ekranie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5" baseType="lpstr">
      <vt:lpstr>Kształt fali</vt:lpstr>
      <vt:lpstr>Obwód trójkąta</vt:lpstr>
      <vt:lpstr>Obwód trójkąta</vt:lpstr>
      <vt:lpstr>Obwód trójkąta</vt:lpstr>
      <vt:lpstr>Obwód trójkąta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Małgorzata Michalik</cp:lastModifiedBy>
  <cp:revision>180</cp:revision>
  <dcterms:created xsi:type="dcterms:W3CDTF">2013-08-24T13:51:02Z</dcterms:created>
  <dcterms:modified xsi:type="dcterms:W3CDTF">2013-08-26T10:23:48Z</dcterms:modified>
</cp:coreProperties>
</file>